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embeddedFontLst>
    <p:embeddedFont>
      <p:font typeface="Montserrat"/>
      <p:regular r:id="rId39"/>
      <p:bold r:id="rId40"/>
      <p:italic r:id="rId41"/>
      <p:boldItalic r:id="rId42"/>
    </p:embeddedFont>
    <p:embeddedFont>
      <p:font typeface="Lat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6E55CAB-E8A3-4378-B417-74AD4C120463}">
  <a:tblStyle styleId="{46E55CAB-E8A3-4378-B417-74AD4C1204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20" Type="http://schemas.openxmlformats.org/officeDocument/2006/relationships/slide" Target="slides/slide14.xml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22" Type="http://schemas.openxmlformats.org/officeDocument/2006/relationships/slide" Target="slides/slide16.xml"/><Relationship Id="rId44" Type="http://schemas.openxmlformats.org/officeDocument/2006/relationships/font" Target="fonts/Lato-bold.fntdata"/><Relationship Id="rId21" Type="http://schemas.openxmlformats.org/officeDocument/2006/relationships/slide" Target="slides/slide15.xml"/><Relationship Id="rId43" Type="http://schemas.openxmlformats.org/officeDocument/2006/relationships/font" Target="fonts/Lato-regular.fntdata"/><Relationship Id="rId24" Type="http://schemas.openxmlformats.org/officeDocument/2006/relationships/slide" Target="slides/slide18.xml"/><Relationship Id="rId46" Type="http://schemas.openxmlformats.org/officeDocument/2006/relationships/font" Target="fonts/Lato-boldItalic.fntdata"/><Relationship Id="rId23" Type="http://schemas.openxmlformats.org/officeDocument/2006/relationships/slide" Target="slides/slide17.xml"/><Relationship Id="rId45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Montserrat-regular.fntdata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841c2791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841c2791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56b31f2523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56b31f2523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5841c2791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5841c2791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56b31f2523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56b31f2523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56b31f2523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56b31f2523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59974fdb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59974fdb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2f1388a187_0_7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2f1388a187_0_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59974fdbe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59974fdbe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5841c2791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5841c2791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56b31f2523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56b31f2523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56b31f2523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56b31f252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5841c2791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5841c2791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5841c2791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5841c2791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2f1388a187_0_7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2f1388a187_0_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5841c27910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5841c27910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56b31f2523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56b31f2523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5841c2791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5841c2791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2f1388a187_0_8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2f1388a187_0_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5841c27910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5841c2791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2f1388a18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2f1388a18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5841c27910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5841c27910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56b31f2523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56b31f252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59c2ee09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59c2ee09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5b2dacd50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5b2dacd50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56b31f2523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56b31f2523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56b31f2523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56b31f2523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56b31f2523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56b31f2523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6b31f2523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6b31f2523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5841c279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5841c279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5841c2791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5841c2791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56b31f2523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56b31f2523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fallingcat@gmail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amazon.com/-/zh_TW/dp/B01M0F1L5G/ref=sr_1_1?dchild=1&amp;keywords=programming+FPGA&amp;qid=1618584635&amp;sr=8-1" TargetMode="External"/><Relationship Id="rId4" Type="http://schemas.openxmlformats.org/officeDocument/2006/relationships/hyperlink" Target="https://www.amazon.com/-/zh_TW/Bob-Zeidman-ebook/dp/B008TW0ZG0/ref=sr_1_2?crid=3FC34VE3PU8XO&amp;keywords=introduce+to+verilog&amp;qid=1688894870&amp;sprefix=introduce+to+verilog%2Caps%2C289&amp;sr=8-2" TargetMode="External"/><Relationship Id="rId5" Type="http://schemas.openxmlformats.org/officeDocument/2006/relationships/image" Target="../media/image13.png"/><Relationship Id="rId6" Type="http://schemas.openxmlformats.org/officeDocument/2006/relationships/image" Target="../media/image8.png"/><Relationship Id="rId7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8bitworkshop.com/v3.10.1/?platform=verilog&amp;file=clock_divider.v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RayTracing/raytracing.github.io" TargetMode="External"/><Relationship Id="rId4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fallingcat/HomebrewGPU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drive.google.com/file/d/1ukvXRJRCQH24yeGj3fYfkPTrgYpdsrec/view" TargetMode="External"/><Relationship Id="rId4" Type="http://schemas.openxmlformats.org/officeDocument/2006/relationships/image" Target="../media/image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drive.google.com/file/d/1HHBuZx_t8PBoy8d_t19hbEVm_nPAtgNq/view" TargetMode="External"/><Relationship Id="rId4" Type="http://schemas.openxmlformats.org/officeDocument/2006/relationships/image" Target="../media/image14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mailto:fallingcat@gmail.com" TargetMode="External"/><Relationship Id="rId4" Type="http://schemas.openxmlformats.org/officeDocument/2006/relationships/hyperlink" Target="https://github.com/fallingcat/HomebrewGPU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tinyurl.com/owenwu" TargetMode="External"/><Relationship Id="rId4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zh-TW">
                <a:latin typeface="Arial"/>
                <a:ea typeface="Arial"/>
                <a:cs typeface="Arial"/>
                <a:sym typeface="Arial"/>
              </a:rPr>
              <a:t>Make Your Own Ray Tracing GPU with FPGA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COSCUP 2023												</a:t>
            </a:r>
            <a:r>
              <a:rPr lang="zh-TW"/>
              <a:t>	</a:t>
            </a:r>
            <a:endParaRPr/>
          </a:p>
        </p:txBody>
      </p:sp>
      <p:sp>
        <p:nvSpPr>
          <p:cNvPr id="136" name="Google Shape;136;p13"/>
          <p:cNvSpPr txBox="1"/>
          <p:nvPr/>
        </p:nvSpPr>
        <p:spPr>
          <a:xfrm>
            <a:off x="6227800" y="4042700"/>
            <a:ext cx="2716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Owen Wu</a:t>
            </a:r>
            <a:r>
              <a:rPr lang="zh-TW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fallingcat@gmail.com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HDL</a:t>
            </a:r>
            <a:endParaRPr/>
          </a:p>
        </p:txBody>
      </p:sp>
      <p:sp>
        <p:nvSpPr>
          <p:cNvPr id="188" name="Google Shape;188;p22"/>
          <p:cNvSpPr txBox="1"/>
          <p:nvPr>
            <p:ph idx="1" type="body"/>
          </p:nvPr>
        </p:nvSpPr>
        <p:spPr>
          <a:xfrm>
            <a:off x="729450" y="2078875"/>
            <a:ext cx="5627400" cy="28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VHDL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Ada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Verilog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Connect modules to design a whole chip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Clock is the way to sync all modules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100M Hz - generate 100M signals in one second</a:t>
            </a:r>
            <a:endParaRPr/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zh-TW" sz="1250"/>
              <a:t>You can think module as a function in C</a:t>
            </a:r>
            <a:endParaRPr sz="125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Every module can only do very limited works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Works need to be finished in one clock</a:t>
            </a:r>
            <a:endParaRPr sz="125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Books for begineer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 sz="125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Programming FPGAs: Getting Started with Verilog</a:t>
            </a:r>
            <a:endParaRPr/>
          </a:p>
          <a:p>
            <a:pPr indent="-307975" lvl="1" marL="914400" rtl="0" algn="l">
              <a:spcBef>
                <a:spcPts val="0"/>
              </a:spcBef>
              <a:spcAft>
                <a:spcPts val="0"/>
              </a:spcAft>
              <a:buSzPts val="1250"/>
              <a:buChar char="○"/>
            </a:pPr>
            <a:r>
              <a:rPr lang="zh-TW" sz="125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Introduction to Verilog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1200" y="550839"/>
            <a:ext cx="2693275" cy="292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1200" y="3525334"/>
            <a:ext cx="2118201" cy="1528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49475" y="550850"/>
            <a:ext cx="1474344" cy="226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EDA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Electronic Design Automation</a:t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EDA</a:t>
            </a:r>
            <a:endParaRPr/>
          </a:p>
        </p:txBody>
      </p:sp>
      <p:sp>
        <p:nvSpPr>
          <p:cNvPr id="202" name="Google Shape;202;p24"/>
          <p:cNvSpPr txBox="1"/>
          <p:nvPr>
            <p:ph idx="1" type="body"/>
          </p:nvPr>
        </p:nvSpPr>
        <p:spPr>
          <a:xfrm>
            <a:off x="729450" y="2078875"/>
            <a:ext cx="4986600" cy="28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Convert </a:t>
            </a:r>
            <a:r>
              <a:rPr lang="zh-TW"/>
              <a:t>HDL to bitstream file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Upload </a:t>
            </a:r>
            <a:r>
              <a:rPr lang="zh-TW"/>
              <a:t>bitstream file to FPGA to execute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Many steps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IC Design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Synthesis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Verification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Physical Design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You can think EDA as a compiler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FPGA makers provide basic EDA for free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Xilinx Vivado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You can also try EDA online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https://8bitworkshop.com/v3.10.1/?platform=verilog&amp;file=clock_divider.v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3800" y="2779525"/>
            <a:ext cx="2663275" cy="231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7500" y="393750"/>
            <a:ext cx="3719574" cy="222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FPGA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Field Programmable Gate Array</a:t>
            </a:r>
            <a:endParaRPr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FPGA</a:t>
            </a:r>
            <a:endParaRPr/>
          </a:p>
        </p:txBody>
      </p:sp>
      <p:sp>
        <p:nvSpPr>
          <p:cNvPr id="215" name="Google Shape;215;p26"/>
          <p:cNvSpPr txBox="1"/>
          <p:nvPr>
            <p:ph idx="1" type="body"/>
          </p:nvPr>
        </p:nvSpPr>
        <p:spPr>
          <a:xfrm>
            <a:off x="729450" y="2078875"/>
            <a:ext cx="4882500" cy="28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Upload bitstream file to configure logic blocks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FPGA development board integrate many components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VGA/HDMI output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Memory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LED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7 segment disply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SD Card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SoC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FPGA has different number of logic cells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Which decides how complex the design can be</a:t>
            </a:r>
            <a:endParaRPr/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zh-TW" sz="1250"/>
              <a:t>Elbert V2 for beginner </a:t>
            </a:r>
            <a:endParaRPr sz="1250"/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zh-TW" sz="1250"/>
              <a:t>Nexys A7 for more complex design</a:t>
            </a:r>
            <a:endParaRPr sz="1250"/>
          </a:p>
          <a:p>
            <a:pPr indent="0" lvl="0" marL="45720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2025" y="2880925"/>
            <a:ext cx="3282475" cy="217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2025" y="765050"/>
            <a:ext cx="3282476" cy="2067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/>
              <a:t>Think Differently</a:t>
            </a:r>
            <a:endParaRPr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Parallel</a:t>
            </a:r>
            <a:endParaRPr/>
          </a:p>
        </p:txBody>
      </p:sp>
      <p:sp>
        <p:nvSpPr>
          <p:cNvPr id="228" name="Google Shape;228;p28"/>
          <p:cNvSpPr txBox="1"/>
          <p:nvPr>
            <p:ph idx="1" type="body"/>
          </p:nvPr>
        </p:nvSpPr>
        <p:spPr>
          <a:xfrm>
            <a:off x="1297500" y="1567550"/>
            <a:ext cx="4236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Software is serial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Hardware is parallel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Every modules work simultaneously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Software optimizatios may not work with hardware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Don’t use </a:t>
            </a:r>
            <a:r>
              <a:rPr lang="zh-TW"/>
              <a:t>software</a:t>
            </a:r>
            <a:r>
              <a:rPr lang="zh-TW"/>
              <a:t> thinking when designing hardware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8"/>
          <p:cNvGrpSpPr/>
          <p:nvPr/>
        </p:nvGrpSpPr>
        <p:grpSpPr>
          <a:xfrm>
            <a:off x="5608550" y="2951375"/>
            <a:ext cx="3203250" cy="1904150"/>
            <a:chOff x="5187525" y="3182575"/>
            <a:chExt cx="3203250" cy="1904150"/>
          </a:xfrm>
        </p:grpSpPr>
        <p:sp>
          <p:nvSpPr>
            <p:cNvPr id="230" name="Google Shape;230;p28"/>
            <p:cNvSpPr/>
            <p:nvPr/>
          </p:nvSpPr>
          <p:spPr>
            <a:xfrm>
              <a:off x="5187525" y="4006675"/>
              <a:ext cx="701700" cy="430800"/>
            </a:xfrm>
            <a:prstGeom prst="roundRect">
              <a:avLst>
                <a:gd fmla="val 16667" name="adj"/>
              </a:avLst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/>
                <a:t>B()</a:t>
              </a:r>
              <a:endParaRPr b="1"/>
            </a:p>
          </p:txBody>
        </p:sp>
        <p:grpSp>
          <p:nvGrpSpPr>
            <p:cNvPr id="231" name="Google Shape;231;p28"/>
            <p:cNvGrpSpPr/>
            <p:nvPr/>
          </p:nvGrpSpPr>
          <p:grpSpPr>
            <a:xfrm>
              <a:off x="5187525" y="3182575"/>
              <a:ext cx="3203250" cy="1904150"/>
              <a:chOff x="5187525" y="3182575"/>
              <a:chExt cx="3203250" cy="1904150"/>
            </a:xfrm>
          </p:grpSpPr>
          <p:sp>
            <p:nvSpPr>
              <p:cNvPr id="232" name="Google Shape;232;p28"/>
              <p:cNvSpPr/>
              <p:nvPr/>
            </p:nvSpPr>
            <p:spPr>
              <a:xfrm>
                <a:off x="5901550" y="3349175"/>
                <a:ext cx="454200" cy="24900"/>
              </a:xfrm>
              <a:prstGeom prst="rightArrow">
                <a:avLst>
                  <a:gd fmla="val 50000" name="adj1"/>
                  <a:gd fmla="val 281878" name="adj2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28"/>
              <p:cNvSpPr/>
              <p:nvPr/>
            </p:nvSpPr>
            <p:spPr>
              <a:xfrm>
                <a:off x="5901563" y="4209625"/>
                <a:ext cx="454200" cy="24900"/>
              </a:xfrm>
              <a:prstGeom prst="rightArrow">
                <a:avLst>
                  <a:gd fmla="val 50000" name="adj1"/>
                  <a:gd fmla="val 281878" name="adj2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28"/>
              <p:cNvSpPr/>
              <p:nvPr/>
            </p:nvSpPr>
            <p:spPr>
              <a:xfrm>
                <a:off x="7210200" y="3797575"/>
                <a:ext cx="454200" cy="71700"/>
              </a:xfrm>
              <a:prstGeom prst="rightArrow">
                <a:avLst>
                  <a:gd fmla="val 50000" name="adj1"/>
                  <a:gd fmla="val 281878" name="adj2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28"/>
              <p:cNvSpPr/>
              <p:nvPr/>
            </p:nvSpPr>
            <p:spPr>
              <a:xfrm rot="-5400000">
                <a:off x="6562050" y="4574850"/>
                <a:ext cx="454200" cy="24900"/>
              </a:xfrm>
              <a:prstGeom prst="rightArrow">
                <a:avLst>
                  <a:gd fmla="val 50000" name="adj1"/>
                  <a:gd fmla="val 281878" name="adj2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36" name="Google Shape;236;p28"/>
              <p:cNvGrpSpPr/>
              <p:nvPr/>
            </p:nvGrpSpPr>
            <p:grpSpPr>
              <a:xfrm>
                <a:off x="5187525" y="3182575"/>
                <a:ext cx="3203250" cy="1904150"/>
                <a:chOff x="5187525" y="3182575"/>
                <a:chExt cx="3203250" cy="1904150"/>
              </a:xfrm>
            </p:grpSpPr>
            <p:sp>
              <p:nvSpPr>
                <p:cNvPr id="237" name="Google Shape;237;p28"/>
                <p:cNvSpPr/>
                <p:nvPr/>
              </p:nvSpPr>
              <p:spPr>
                <a:xfrm rot="5400000">
                  <a:off x="6161700" y="3388975"/>
                  <a:ext cx="1254900" cy="842100"/>
                </a:xfrm>
                <a:prstGeom prst="trapezoid">
                  <a:avLst>
                    <a:gd fmla="val 25000" name="adj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zh-TW"/>
                    <a:t>MUX</a:t>
                  </a:r>
                  <a:endParaRPr b="1"/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" name="Google Shape;238;p28"/>
                <p:cNvSpPr/>
                <p:nvPr/>
              </p:nvSpPr>
              <p:spPr>
                <a:xfrm>
                  <a:off x="5187525" y="3182575"/>
                  <a:ext cx="701700" cy="4308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F9900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zh-TW"/>
                    <a:t>A()</a:t>
                  </a:r>
                  <a:endParaRPr b="1"/>
                </a:p>
              </p:txBody>
            </p:sp>
            <p:sp>
              <p:nvSpPr>
                <p:cNvPr id="239" name="Google Shape;239;p28"/>
                <p:cNvSpPr/>
                <p:nvPr/>
              </p:nvSpPr>
              <p:spPr>
                <a:xfrm>
                  <a:off x="7689075" y="3618025"/>
                  <a:ext cx="701700" cy="4308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FFF00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zh-TW"/>
                    <a:t>R</a:t>
                  </a:r>
                  <a:endParaRPr b="1"/>
                </a:p>
              </p:txBody>
            </p:sp>
            <p:sp>
              <p:nvSpPr>
                <p:cNvPr id="240" name="Google Shape;240;p28"/>
                <p:cNvSpPr/>
                <p:nvPr/>
              </p:nvSpPr>
              <p:spPr>
                <a:xfrm>
                  <a:off x="6607500" y="4655925"/>
                  <a:ext cx="363300" cy="4308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4A86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zh-TW"/>
                    <a:t>C</a:t>
                  </a:r>
                  <a:endParaRPr b="1"/>
                </a:p>
              </p:txBody>
            </p:sp>
          </p:grpSp>
        </p:grpSp>
      </p:grpSp>
      <p:pic>
        <p:nvPicPr>
          <p:cNvPr id="241" name="Google Shape;2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7063" y="555613"/>
            <a:ext cx="3514725" cy="19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Latency v.s. Throughput</a:t>
            </a:r>
            <a:endParaRPr/>
          </a:p>
        </p:txBody>
      </p:sp>
      <p:sp>
        <p:nvSpPr>
          <p:cNvPr id="247" name="Google Shape;247;p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CPU performance depends on latency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Low </a:t>
            </a:r>
            <a:r>
              <a:rPr lang="zh-TW"/>
              <a:t>latency means that the instruction can be completed quickly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Instruction has order dependency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GPU only care how long it takes to finish a frame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Pixel doesn’t have order dependency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Pixels can be executed simultaneously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If the latency of one pixel is </a:t>
            </a:r>
            <a:r>
              <a:rPr b="1" lang="zh-TW">
                <a:solidFill>
                  <a:srgbClr val="FF0000"/>
                </a:solidFill>
              </a:rPr>
              <a:t>32</a:t>
            </a:r>
            <a:r>
              <a:rPr lang="zh-TW"/>
              <a:t> clock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The hardware executes </a:t>
            </a:r>
            <a:r>
              <a:rPr b="1" lang="zh-TW">
                <a:solidFill>
                  <a:srgbClr val="FF0000"/>
                </a:solidFill>
              </a:rPr>
              <a:t>64 </a:t>
            </a:r>
            <a:r>
              <a:rPr lang="zh-TW"/>
              <a:t>streams simultaneously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The throughput will be </a:t>
            </a:r>
            <a:r>
              <a:rPr b="1" lang="zh-TW">
                <a:solidFill>
                  <a:srgbClr val="00FF00"/>
                </a:solidFill>
              </a:rPr>
              <a:t>2</a:t>
            </a:r>
            <a:r>
              <a:rPr lang="zh-TW"/>
              <a:t> pixel per clock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Pipeline</a:t>
            </a:r>
            <a:endParaRPr/>
          </a:p>
        </p:txBody>
      </p:sp>
      <p:sp>
        <p:nvSpPr>
          <p:cNvPr id="253" name="Google Shape;253;p30"/>
          <p:cNvSpPr txBox="1"/>
          <p:nvPr>
            <p:ph idx="1" type="body"/>
          </p:nvPr>
        </p:nvSpPr>
        <p:spPr>
          <a:xfrm>
            <a:off x="1297500" y="1567550"/>
            <a:ext cx="40470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Hardware has many different modules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All </a:t>
            </a:r>
            <a:r>
              <a:rPr lang="zh-TW"/>
              <a:t>modules</a:t>
            </a:r>
            <a:r>
              <a:rPr lang="zh-TW"/>
              <a:t> need to work </a:t>
            </a:r>
            <a:r>
              <a:rPr lang="zh-TW"/>
              <a:t>simultaneously to get the best performance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Use pipeline to split the tasks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Every module process different pixel at the same time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0"/>
          <p:cNvSpPr txBox="1"/>
          <p:nvPr/>
        </p:nvSpPr>
        <p:spPr>
          <a:xfrm>
            <a:off x="5757200" y="1351225"/>
            <a:ext cx="7347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55" name="Google Shape;255;p30"/>
          <p:cNvGrpSpPr/>
          <p:nvPr/>
        </p:nvGrpSpPr>
        <p:grpSpPr>
          <a:xfrm>
            <a:off x="167450" y="3975729"/>
            <a:ext cx="4763925" cy="973446"/>
            <a:chOff x="4321050" y="972829"/>
            <a:chExt cx="4763925" cy="973446"/>
          </a:xfrm>
        </p:grpSpPr>
        <p:grpSp>
          <p:nvGrpSpPr>
            <p:cNvPr id="256" name="Google Shape;256;p30"/>
            <p:cNvGrpSpPr/>
            <p:nvPr/>
          </p:nvGrpSpPr>
          <p:grpSpPr>
            <a:xfrm>
              <a:off x="4321050" y="972829"/>
              <a:ext cx="4763925" cy="511800"/>
              <a:chOff x="4015575" y="342317"/>
              <a:chExt cx="4763925" cy="511800"/>
            </a:xfrm>
          </p:grpSpPr>
          <p:sp>
            <p:nvSpPr>
              <p:cNvPr id="257" name="Google Shape;257;p30"/>
              <p:cNvSpPr/>
              <p:nvPr/>
            </p:nvSpPr>
            <p:spPr>
              <a:xfrm>
                <a:off x="4015575" y="532238"/>
                <a:ext cx="602700" cy="1320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rgbClr val="4A86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30"/>
              <p:cNvSpPr/>
              <p:nvPr/>
            </p:nvSpPr>
            <p:spPr>
              <a:xfrm>
                <a:off x="8176800" y="532238"/>
                <a:ext cx="602700" cy="1320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rgbClr val="4A86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59" name="Google Shape;259;p30"/>
              <p:cNvGrpSpPr/>
              <p:nvPr/>
            </p:nvGrpSpPr>
            <p:grpSpPr>
              <a:xfrm>
                <a:off x="4618283" y="342317"/>
                <a:ext cx="3558600" cy="511800"/>
                <a:chOff x="4998058" y="796017"/>
                <a:chExt cx="3558600" cy="511800"/>
              </a:xfrm>
            </p:grpSpPr>
            <p:sp>
              <p:nvSpPr>
                <p:cNvPr id="260" name="Google Shape;260;p30"/>
                <p:cNvSpPr/>
                <p:nvPr/>
              </p:nvSpPr>
              <p:spPr>
                <a:xfrm>
                  <a:off x="4998058" y="796017"/>
                  <a:ext cx="3558600" cy="5118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/>
                </a:p>
              </p:txBody>
            </p:sp>
            <p:sp>
              <p:nvSpPr>
                <p:cNvPr id="261" name="Google Shape;261;p30"/>
                <p:cNvSpPr/>
                <p:nvPr/>
              </p:nvSpPr>
              <p:spPr>
                <a:xfrm>
                  <a:off x="5084888" y="903275"/>
                  <a:ext cx="1085100" cy="2973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F9900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1000"/>
                    <a:t>Surface  (5 clk) </a:t>
                  </a:r>
                  <a:endParaRPr sz="1000"/>
                </a:p>
              </p:txBody>
            </p:sp>
            <p:sp>
              <p:nvSpPr>
                <p:cNvPr id="262" name="Google Shape;262;p30"/>
                <p:cNvSpPr/>
                <p:nvPr/>
              </p:nvSpPr>
              <p:spPr>
                <a:xfrm>
                  <a:off x="6234748" y="903295"/>
                  <a:ext cx="1085100" cy="2973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F9900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1000"/>
                    <a:t>Shadow</a:t>
                  </a:r>
                  <a:r>
                    <a:rPr lang="zh-TW" sz="1000"/>
                    <a:t> (5 clk) </a:t>
                  </a:r>
                  <a:endParaRPr sz="1000"/>
                </a:p>
              </p:txBody>
            </p:sp>
            <p:sp>
              <p:nvSpPr>
                <p:cNvPr id="263" name="Google Shape;263;p30"/>
                <p:cNvSpPr/>
                <p:nvPr/>
              </p:nvSpPr>
              <p:spPr>
                <a:xfrm>
                  <a:off x="7384636" y="903295"/>
                  <a:ext cx="1085100" cy="2973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F9900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1000"/>
                    <a:t>Shading</a:t>
                  </a:r>
                  <a:r>
                    <a:rPr lang="zh-TW" sz="1000"/>
                    <a:t> (5 clk) </a:t>
                  </a:r>
                  <a:endParaRPr sz="1000"/>
                </a:p>
              </p:txBody>
            </p:sp>
          </p:grpSp>
        </p:grpSp>
        <p:sp>
          <p:nvSpPr>
            <p:cNvPr id="264" name="Google Shape;264;p30"/>
            <p:cNvSpPr txBox="1"/>
            <p:nvPr/>
          </p:nvSpPr>
          <p:spPr>
            <a:xfrm>
              <a:off x="6092063" y="1648975"/>
              <a:ext cx="1221900" cy="29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15 clk/pixel</a:t>
              </a:r>
              <a:endParaRPr b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aphicFrame>
        <p:nvGraphicFramePr>
          <p:cNvPr id="265" name="Google Shape;265;p30"/>
          <p:cNvGraphicFramePr/>
          <p:nvPr/>
        </p:nvGraphicFramePr>
        <p:xfrm>
          <a:off x="5823350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{46E55CAB-E8A3-4378-B417-74AD4C120463}</a:tableStyleId>
              </a:tblPr>
              <a:tblGrid>
                <a:gridCol w="1052575"/>
                <a:gridCol w="1052575"/>
                <a:gridCol w="937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Surface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Shadow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Shading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99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1"/>
                          </a:solidFill>
                        </a:rPr>
                        <a:t>pixel 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1"/>
                          </a:solidFill>
                        </a:rPr>
                        <a:t>pixel2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1"/>
                          </a:solidFill>
                        </a:rPr>
                        <a:t>pixel 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1"/>
                          </a:solidFill>
                        </a:rPr>
                        <a:t>pixel3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1"/>
                          </a:solidFill>
                        </a:rPr>
                        <a:t>pixel2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1"/>
                          </a:solidFill>
                        </a:rPr>
                        <a:t>pixel 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1"/>
                          </a:solidFill>
                        </a:rPr>
                        <a:t>pixel 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1"/>
                          </a:solidFill>
                        </a:rPr>
                        <a:t>pixel 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1"/>
                          </a:solidFill>
                        </a:rPr>
                        <a:t>pixel 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66" name="Google Shape;266;p30"/>
          <p:cNvSpPr txBox="1"/>
          <p:nvPr/>
        </p:nvSpPr>
        <p:spPr>
          <a:xfrm>
            <a:off x="6823125" y="4651875"/>
            <a:ext cx="12219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r>
              <a:rPr b="1" lang="zh-TW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clk/pixel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30"/>
          <p:cNvSpPr txBox="1"/>
          <p:nvPr/>
        </p:nvSpPr>
        <p:spPr>
          <a:xfrm>
            <a:off x="5179275" y="3029225"/>
            <a:ext cx="5778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clk 0</a:t>
            </a:r>
            <a:endParaRPr b="1" sz="10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30"/>
          <p:cNvSpPr txBox="1"/>
          <p:nvPr/>
        </p:nvSpPr>
        <p:spPr>
          <a:xfrm>
            <a:off x="5179275" y="3413600"/>
            <a:ext cx="5778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clk 5</a:t>
            </a:r>
            <a:endParaRPr b="1" sz="10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30"/>
          <p:cNvSpPr txBox="1"/>
          <p:nvPr/>
        </p:nvSpPr>
        <p:spPr>
          <a:xfrm>
            <a:off x="5179275" y="3859250"/>
            <a:ext cx="5778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clk 10</a:t>
            </a:r>
            <a:endParaRPr b="1" sz="10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30"/>
          <p:cNvSpPr txBox="1"/>
          <p:nvPr/>
        </p:nvSpPr>
        <p:spPr>
          <a:xfrm>
            <a:off x="5179275" y="4213625"/>
            <a:ext cx="5778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clk 15</a:t>
            </a:r>
            <a:endParaRPr b="1" sz="10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Ray Tracing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Agenda</a:t>
            </a:r>
            <a:endParaRPr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Self-Intro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Session Overview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How to Start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HDL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EDA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FPGA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Think Differently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Ray Tracing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HomebrewGPU projrect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Ray Tracing</a:t>
            </a:r>
            <a:endParaRPr/>
          </a:p>
        </p:txBody>
      </p:sp>
      <p:sp>
        <p:nvSpPr>
          <p:cNvPr id="281" name="Google Shape;281;p32"/>
          <p:cNvSpPr txBox="1"/>
          <p:nvPr>
            <p:ph idx="1" type="body"/>
          </p:nvPr>
        </p:nvSpPr>
        <p:spPr>
          <a:xfrm>
            <a:off x="729450" y="2078875"/>
            <a:ext cx="3657300" cy="27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2400"/>
              </a:spcBef>
              <a:spcAft>
                <a:spcPts val="0"/>
              </a:spcAft>
              <a:buSzPts val="1200"/>
              <a:buChar char="●"/>
            </a:pPr>
            <a:r>
              <a:rPr lang="zh-TW"/>
              <a:t>Ray tracing is easy to implement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Ray hit objects then reflect to camera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Invert the ray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Cast a ray from each pixel of the screen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Find a closest hit of ray and objects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Decide the color of the pixel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If there is a hit, the color of hit object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If there is no hit, the color of background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 u="sng">
                <a:solidFill>
                  <a:schemeClr val="hlink"/>
                </a:solidFill>
                <a:hlinkClick r:id="rId3"/>
              </a:rPr>
              <a:t>Ray Tracing in One Weekend at GitHub</a:t>
            </a:r>
            <a:endParaRPr sz="1200"/>
          </a:p>
          <a:p>
            <a:pPr indent="0" lvl="0" marL="45720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6750" y="624725"/>
            <a:ext cx="4485600" cy="202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2"/>
          <p:cNvSpPr/>
          <p:nvPr/>
        </p:nvSpPr>
        <p:spPr>
          <a:xfrm>
            <a:off x="8044125" y="2696950"/>
            <a:ext cx="594300" cy="627600"/>
          </a:xfrm>
          <a:prstGeom prst="sun">
            <a:avLst>
              <a:gd fmla="val 25000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2"/>
          <p:cNvSpPr/>
          <p:nvPr/>
        </p:nvSpPr>
        <p:spPr>
          <a:xfrm>
            <a:off x="6046150" y="4067575"/>
            <a:ext cx="825600" cy="8007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2"/>
          <p:cNvSpPr/>
          <p:nvPr/>
        </p:nvSpPr>
        <p:spPr>
          <a:xfrm>
            <a:off x="4728875" y="3093125"/>
            <a:ext cx="685200" cy="627600"/>
          </a:xfrm>
          <a:prstGeom prst="smileyFace">
            <a:avLst>
              <a:gd fmla="val 4653" name="adj"/>
            </a:avLst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6" name="Google Shape;286;p32"/>
          <p:cNvCxnSpPr>
            <a:endCxn id="284" idx="0"/>
          </p:cNvCxnSpPr>
          <p:nvPr/>
        </p:nvCxnSpPr>
        <p:spPr>
          <a:xfrm flipH="1">
            <a:off x="6559038" y="3233575"/>
            <a:ext cx="1534500" cy="834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7" name="Google Shape;287;p32"/>
          <p:cNvCxnSpPr>
            <a:stCxn id="284" idx="0"/>
          </p:cNvCxnSpPr>
          <p:nvPr/>
        </p:nvCxnSpPr>
        <p:spPr>
          <a:xfrm rot="10800000">
            <a:off x="5517738" y="3563875"/>
            <a:ext cx="1041300" cy="503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Ray Tracing - Reflection</a:t>
            </a:r>
            <a:endParaRPr/>
          </a:p>
        </p:txBody>
      </p:sp>
      <p:sp>
        <p:nvSpPr>
          <p:cNvPr id="293" name="Google Shape;293;p33"/>
          <p:cNvSpPr txBox="1"/>
          <p:nvPr>
            <p:ph idx="1" type="body"/>
          </p:nvPr>
        </p:nvSpPr>
        <p:spPr>
          <a:xfrm>
            <a:off x="1297500" y="1567550"/>
            <a:ext cx="3567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For the hit on a object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If the object is reflective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Cast a reflection ray from hit point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Find the closet hit of the </a:t>
            </a:r>
            <a:r>
              <a:rPr lang="zh-TW"/>
              <a:t>reflection ray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Recursively cast reflection rays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Blend the colosr of reflected objects into final shading</a:t>
            </a:r>
            <a:endParaRPr/>
          </a:p>
        </p:txBody>
      </p:sp>
      <p:sp>
        <p:nvSpPr>
          <p:cNvPr id="294" name="Google Shape;294;p33"/>
          <p:cNvSpPr/>
          <p:nvPr/>
        </p:nvSpPr>
        <p:spPr>
          <a:xfrm>
            <a:off x="6780950" y="4067575"/>
            <a:ext cx="825600" cy="8007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3"/>
          <p:cNvSpPr/>
          <p:nvPr/>
        </p:nvSpPr>
        <p:spPr>
          <a:xfrm>
            <a:off x="5463675" y="3093125"/>
            <a:ext cx="685200" cy="627600"/>
          </a:xfrm>
          <a:prstGeom prst="smileyFace">
            <a:avLst>
              <a:gd fmla="val 4653" name="adj"/>
            </a:avLst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3"/>
          <p:cNvSpPr/>
          <p:nvPr/>
        </p:nvSpPr>
        <p:spPr>
          <a:xfrm>
            <a:off x="8027600" y="2622800"/>
            <a:ext cx="594300" cy="800700"/>
          </a:xfrm>
          <a:prstGeom prst="can">
            <a:avLst>
              <a:gd fmla="val 25000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7" name="Google Shape;297;p33"/>
          <p:cNvCxnSpPr>
            <a:endCxn id="294" idx="0"/>
          </p:cNvCxnSpPr>
          <p:nvPr/>
        </p:nvCxnSpPr>
        <p:spPr>
          <a:xfrm>
            <a:off x="6236038" y="3555475"/>
            <a:ext cx="1057800" cy="512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8" name="Google Shape;298;p33"/>
          <p:cNvCxnSpPr>
            <a:stCxn id="294" idx="0"/>
            <a:endCxn id="296" idx="2"/>
          </p:cNvCxnSpPr>
          <p:nvPr/>
        </p:nvCxnSpPr>
        <p:spPr>
          <a:xfrm flipH="1" rot="10800000">
            <a:off x="7293838" y="3023275"/>
            <a:ext cx="733800" cy="1044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Ray Tracing - Shadow</a:t>
            </a:r>
            <a:endParaRPr/>
          </a:p>
        </p:txBody>
      </p:sp>
      <p:sp>
        <p:nvSpPr>
          <p:cNvPr id="304" name="Google Shape;304;p34"/>
          <p:cNvSpPr txBox="1"/>
          <p:nvPr>
            <p:ph idx="1" type="body"/>
          </p:nvPr>
        </p:nvSpPr>
        <p:spPr>
          <a:xfrm>
            <a:off x="1297500" y="1567550"/>
            <a:ext cx="2626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For the hit on a object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Cast a new ray from hit point toward light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Is there is any hit of the new ray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If yes, the pixel is in shadow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Otherwise the pixel is not in shadow</a:t>
            </a:r>
            <a:endParaRPr/>
          </a:p>
        </p:txBody>
      </p:sp>
      <p:sp>
        <p:nvSpPr>
          <p:cNvPr id="305" name="Google Shape;305;p34"/>
          <p:cNvSpPr/>
          <p:nvPr/>
        </p:nvSpPr>
        <p:spPr>
          <a:xfrm>
            <a:off x="7788200" y="1853475"/>
            <a:ext cx="594300" cy="627600"/>
          </a:xfrm>
          <a:prstGeom prst="sun">
            <a:avLst>
              <a:gd fmla="val 25000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4"/>
          <p:cNvSpPr/>
          <p:nvPr/>
        </p:nvSpPr>
        <p:spPr>
          <a:xfrm>
            <a:off x="5534275" y="3811525"/>
            <a:ext cx="3063000" cy="627600"/>
          </a:xfrm>
          <a:prstGeom prst="parallelogram">
            <a:avLst>
              <a:gd fmla="val 25000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4"/>
          <p:cNvSpPr/>
          <p:nvPr/>
        </p:nvSpPr>
        <p:spPr>
          <a:xfrm>
            <a:off x="5026100" y="2069375"/>
            <a:ext cx="685200" cy="627600"/>
          </a:xfrm>
          <a:prstGeom prst="smileyFace">
            <a:avLst>
              <a:gd fmla="val 4653" name="adj"/>
            </a:avLst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4"/>
          <p:cNvSpPr/>
          <p:nvPr/>
        </p:nvSpPr>
        <p:spPr>
          <a:xfrm>
            <a:off x="6219525" y="4026175"/>
            <a:ext cx="990600" cy="156900"/>
          </a:xfrm>
          <a:prstGeom prst="parallelogram">
            <a:avLst>
              <a:gd fmla="val 25000" name="adj"/>
            </a:avLst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4"/>
          <p:cNvSpPr/>
          <p:nvPr/>
        </p:nvSpPr>
        <p:spPr>
          <a:xfrm>
            <a:off x="6690100" y="3382300"/>
            <a:ext cx="825600" cy="8007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0" name="Google Shape;310;p34"/>
          <p:cNvCxnSpPr>
            <a:stCxn id="307" idx="5"/>
          </p:cNvCxnSpPr>
          <p:nvPr/>
        </p:nvCxnSpPr>
        <p:spPr>
          <a:xfrm>
            <a:off x="5610955" y="2605065"/>
            <a:ext cx="831600" cy="1520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1" name="Google Shape;311;p34"/>
          <p:cNvCxnSpPr/>
          <p:nvPr/>
        </p:nvCxnSpPr>
        <p:spPr>
          <a:xfrm flipH="1" rot="10800000">
            <a:off x="6442550" y="3720875"/>
            <a:ext cx="363300" cy="429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2" name="Google Shape;312;p34"/>
          <p:cNvCxnSpPr>
            <a:stCxn id="307" idx="4"/>
          </p:cNvCxnSpPr>
          <p:nvPr/>
        </p:nvCxnSpPr>
        <p:spPr>
          <a:xfrm>
            <a:off x="5368700" y="2696975"/>
            <a:ext cx="405000" cy="1263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3" name="Google Shape;313;p34"/>
          <p:cNvCxnSpPr/>
          <p:nvPr/>
        </p:nvCxnSpPr>
        <p:spPr>
          <a:xfrm flipH="1" rot="10800000">
            <a:off x="5790225" y="2341950"/>
            <a:ext cx="2031000" cy="1634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BVH(Bounding Volume Hierarchy)</a:t>
            </a:r>
            <a:endParaRPr/>
          </a:p>
        </p:txBody>
      </p:sp>
      <p:sp>
        <p:nvSpPr>
          <p:cNvPr id="319" name="Google Shape;319;p3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Accelerate the hit detection between ray and primitives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Quickly exclude the nodes which don’t have intersection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Use AABB(Axis-aligned Bounding Box) to split the space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Traverse the AABB until reach the leaf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Detect the hits </a:t>
            </a:r>
            <a:r>
              <a:rPr lang="zh-TW"/>
              <a:t>between</a:t>
            </a:r>
            <a:r>
              <a:rPr lang="zh-TW"/>
              <a:t> ray and primitive in leaf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320" name="Google Shape;320;p35"/>
          <p:cNvGrpSpPr/>
          <p:nvPr/>
        </p:nvGrpSpPr>
        <p:grpSpPr>
          <a:xfrm>
            <a:off x="6028975" y="1829550"/>
            <a:ext cx="2658350" cy="2296175"/>
            <a:chOff x="5484075" y="796950"/>
            <a:chExt cx="2658350" cy="2296175"/>
          </a:xfrm>
        </p:grpSpPr>
        <p:sp>
          <p:nvSpPr>
            <p:cNvPr id="321" name="Google Shape;321;p35"/>
            <p:cNvSpPr/>
            <p:nvPr/>
          </p:nvSpPr>
          <p:spPr>
            <a:xfrm>
              <a:off x="6577675" y="796950"/>
              <a:ext cx="751200" cy="288900"/>
            </a:xfrm>
            <a:prstGeom prst="roundRect">
              <a:avLst>
                <a:gd fmla="val 16667" name="adj"/>
              </a:avLst>
            </a:prstGeom>
            <a:solidFill>
              <a:srgbClr val="38761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chemeClr val="lt1"/>
                  </a:solidFill>
                </a:rPr>
                <a:t>AABB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2" name="Google Shape;322;p35"/>
            <p:cNvSpPr/>
            <p:nvPr/>
          </p:nvSpPr>
          <p:spPr>
            <a:xfrm>
              <a:off x="5868325" y="1318650"/>
              <a:ext cx="751200" cy="288900"/>
            </a:xfrm>
            <a:prstGeom prst="roundRect">
              <a:avLst>
                <a:gd fmla="val 16667" name="adj"/>
              </a:avLst>
            </a:prstGeom>
            <a:solidFill>
              <a:srgbClr val="38761D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chemeClr val="lt1"/>
                  </a:solidFill>
                </a:rPr>
                <a:t>AABB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3" name="Google Shape;323;p35"/>
            <p:cNvSpPr/>
            <p:nvPr/>
          </p:nvSpPr>
          <p:spPr>
            <a:xfrm>
              <a:off x="7391225" y="1318650"/>
              <a:ext cx="751200" cy="288900"/>
            </a:xfrm>
            <a:prstGeom prst="roundRect">
              <a:avLst>
                <a:gd fmla="val 16667" name="adj"/>
              </a:avLst>
            </a:prstGeom>
            <a:solidFill>
              <a:srgbClr val="38761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chemeClr val="lt1"/>
                  </a:solidFill>
                </a:rPr>
                <a:t>AABB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4" name="Google Shape;324;p35"/>
            <p:cNvSpPr/>
            <p:nvPr/>
          </p:nvSpPr>
          <p:spPr>
            <a:xfrm>
              <a:off x="5484075" y="1789975"/>
              <a:ext cx="751200" cy="288900"/>
            </a:xfrm>
            <a:prstGeom prst="roundRect">
              <a:avLst>
                <a:gd fmla="val 16667" name="adj"/>
              </a:avLst>
            </a:prstGeom>
            <a:solidFill>
              <a:srgbClr val="38761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chemeClr val="lt1"/>
                  </a:solidFill>
                </a:rPr>
                <a:t>AABB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5" name="Google Shape;325;p35"/>
            <p:cNvSpPr/>
            <p:nvPr/>
          </p:nvSpPr>
          <p:spPr>
            <a:xfrm>
              <a:off x="6404275" y="1789975"/>
              <a:ext cx="751200" cy="288900"/>
            </a:xfrm>
            <a:prstGeom prst="roundRect">
              <a:avLst>
                <a:gd fmla="val 16667" name="adj"/>
              </a:avLst>
            </a:prstGeom>
            <a:solidFill>
              <a:srgbClr val="38761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chemeClr val="lt1"/>
                  </a:solidFill>
                </a:rPr>
                <a:t>AABB</a:t>
              </a: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326" name="Google Shape;326;p35"/>
            <p:cNvGrpSpPr/>
            <p:nvPr/>
          </p:nvGrpSpPr>
          <p:grpSpPr>
            <a:xfrm>
              <a:off x="5484075" y="2495525"/>
              <a:ext cx="751200" cy="597600"/>
              <a:chOff x="5484075" y="2495525"/>
              <a:chExt cx="751200" cy="597600"/>
            </a:xfrm>
          </p:grpSpPr>
          <p:sp>
            <p:nvSpPr>
              <p:cNvPr id="327" name="Google Shape;327;p35"/>
              <p:cNvSpPr/>
              <p:nvPr/>
            </p:nvSpPr>
            <p:spPr>
              <a:xfrm>
                <a:off x="5484075" y="2495525"/>
                <a:ext cx="751200" cy="597600"/>
              </a:xfrm>
              <a:prstGeom prst="roundRect">
                <a:avLst>
                  <a:gd fmla="val 16667" name="adj"/>
                </a:avLst>
              </a:prstGeom>
              <a:solidFill>
                <a:srgbClr val="B45F0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35"/>
              <p:cNvSpPr/>
              <p:nvPr/>
            </p:nvSpPr>
            <p:spPr>
              <a:xfrm>
                <a:off x="5559050" y="2647425"/>
                <a:ext cx="173400" cy="156900"/>
              </a:xfrm>
              <a:prstGeom prst="rtTriangl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35"/>
              <p:cNvSpPr/>
              <p:nvPr/>
            </p:nvSpPr>
            <p:spPr>
              <a:xfrm>
                <a:off x="5772975" y="2804325"/>
                <a:ext cx="173400" cy="156900"/>
              </a:xfrm>
              <a:prstGeom prst="rtTriangle">
                <a:avLst/>
              </a:prstGeom>
              <a:solidFill>
                <a:srgbClr val="FFFF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35"/>
              <p:cNvSpPr/>
              <p:nvPr/>
            </p:nvSpPr>
            <p:spPr>
              <a:xfrm>
                <a:off x="5946375" y="2613025"/>
                <a:ext cx="173400" cy="156900"/>
              </a:xfrm>
              <a:prstGeom prst="rtTriangle">
                <a:avLst/>
              </a:prstGeom>
              <a:solidFill>
                <a:srgbClr val="3C78D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1" name="Google Shape;331;p35"/>
            <p:cNvGrpSpPr/>
            <p:nvPr/>
          </p:nvGrpSpPr>
          <p:grpSpPr>
            <a:xfrm>
              <a:off x="6404275" y="2495525"/>
              <a:ext cx="751200" cy="597600"/>
              <a:chOff x="5484075" y="2495525"/>
              <a:chExt cx="751200" cy="597600"/>
            </a:xfrm>
          </p:grpSpPr>
          <p:sp>
            <p:nvSpPr>
              <p:cNvPr id="332" name="Google Shape;332;p35"/>
              <p:cNvSpPr/>
              <p:nvPr/>
            </p:nvSpPr>
            <p:spPr>
              <a:xfrm>
                <a:off x="5484075" y="2495525"/>
                <a:ext cx="751200" cy="597600"/>
              </a:xfrm>
              <a:prstGeom prst="roundRect">
                <a:avLst>
                  <a:gd fmla="val 16667" name="adj"/>
                </a:avLst>
              </a:prstGeom>
              <a:solidFill>
                <a:srgbClr val="B45F0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35"/>
              <p:cNvSpPr/>
              <p:nvPr/>
            </p:nvSpPr>
            <p:spPr>
              <a:xfrm>
                <a:off x="5559050" y="2647425"/>
                <a:ext cx="173400" cy="156900"/>
              </a:xfrm>
              <a:prstGeom prst="rtTriangle">
                <a:avLst/>
              </a:prstGeom>
              <a:solidFill>
                <a:srgbClr val="93C47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35"/>
              <p:cNvSpPr/>
              <p:nvPr/>
            </p:nvSpPr>
            <p:spPr>
              <a:xfrm>
                <a:off x="5772975" y="2804325"/>
                <a:ext cx="173400" cy="156900"/>
              </a:xfrm>
              <a:prstGeom prst="rtTriangle">
                <a:avLst/>
              </a:prstGeom>
              <a:solidFill>
                <a:srgbClr val="FF00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35"/>
              <p:cNvSpPr/>
              <p:nvPr/>
            </p:nvSpPr>
            <p:spPr>
              <a:xfrm>
                <a:off x="5946375" y="2613025"/>
                <a:ext cx="173400" cy="156900"/>
              </a:xfrm>
              <a:prstGeom prst="rtTriangl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6" name="Google Shape;336;p35"/>
            <p:cNvGrpSpPr/>
            <p:nvPr/>
          </p:nvGrpSpPr>
          <p:grpSpPr>
            <a:xfrm>
              <a:off x="7391225" y="1897925"/>
              <a:ext cx="751200" cy="597600"/>
              <a:chOff x="5484075" y="2495525"/>
              <a:chExt cx="751200" cy="597600"/>
            </a:xfrm>
          </p:grpSpPr>
          <p:sp>
            <p:nvSpPr>
              <p:cNvPr id="337" name="Google Shape;337;p35"/>
              <p:cNvSpPr/>
              <p:nvPr/>
            </p:nvSpPr>
            <p:spPr>
              <a:xfrm>
                <a:off x="5484075" y="2495525"/>
                <a:ext cx="751200" cy="597600"/>
              </a:xfrm>
              <a:prstGeom prst="roundRect">
                <a:avLst>
                  <a:gd fmla="val 16667" name="adj"/>
                </a:avLst>
              </a:prstGeom>
              <a:solidFill>
                <a:srgbClr val="B45F0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35"/>
              <p:cNvSpPr/>
              <p:nvPr/>
            </p:nvSpPr>
            <p:spPr>
              <a:xfrm>
                <a:off x="5559050" y="2647425"/>
                <a:ext cx="173400" cy="156900"/>
              </a:xfrm>
              <a:prstGeom prst="rtTriangle">
                <a:avLst/>
              </a:prstGeom>
              <a:solidFill>
                <a:srgbClr val="FFF2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35"/>
              <p:cNvSpPr/>
              <p:nvPr/>
            </p:nvSpPr>
            <p:spPr>
              <a:xfrm>
                <a:off x="5772975" y="2804325"/>
                <a:ext cx="173400" cy="156900"/>
              </a:xfrm>
              <a:prstGeom prst="rtTriangle">
                <a:avLst/>
              </a:prstGeom>
              <a:solidFill>
                <a:srgbClr val="3D85C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35"/>
              <p:cNvSpPr/>
              <p:nvPr/>
            </p:nvSpPr>
            <p:spPr>
              <a:xfrm>
                <a:off x="5946375" y="2613025"/>
                <a:ext cx="173400" cy="156900"/>
              </a:xfrm>
              <a:prstGeom prst="rtTriangle">
                <a:avLst/>
              </a:prstGeom>
              <a:solidFill>
                <a:srgbClr val="F1C23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341" name="Google Shape;341;p35"/>
            <p:cNvCxnSpPr>
              <a:stCxn id="321" idx="2"/>
              <a:endCxn id="322" idx="0"/>
            </p:cNvCxnSpPr>
            <p:nvPr/>
          </p:nvCxnSpPr>
          <p:spPr>
            <a:xfrm flipH="1">
              <a:off x="6244075" y="1085850"/>
              <a:ext cx="709200" cy="232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2" name="Google Shape;342;p35"/>
            <p:cNvCxnSpPr>
              <a:stCxn id="321" idx="2"/>
              <a:endCxn id="323" idx="0"/>
            </p:cNvCxnSpPr>
            <p:nvPr/>
          </p:nvCxnSpPr>
          <p:spPr>
            <a:xfrm>
              <a:off x="6953275" y="1085850"/>
              <a:ext cx="813600" cy="232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3" name="Google Shape;343;p35"/>
            <p:cNvCxnSpPr>
              <a:stCxn id="322" idx="2"/>
              <a:endCxn id="324" idx="0"/>
            </p:cNvCxnSpPr>
            <p:nvPr/>
          </p:nvCxnSpPr>
          <p:spPr>
            <a:xfrm flipH="1">
              <a:off x="5859625" y="1607550"/>
              <a:ext cx="384300" cy="18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4" name="Google Shape;344;p35"/>
            <p:cNvCxnSpPr>
              <a:stCxn id="322" idx="2"/>
              <a:endCxn id="325" idx="0"/>
            </p:cNvCxnSpPr>
            <p:nvPr/>
          </p:nvCxnSpPr>
          <p:spPr>
            <a:xfrm>
              <a:off x="6243925" y="1607550"/>
              <a:ext cx="536100" cy="18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5" name="Google Shape;345;p35"/>
            <p:cNvCxnSpPr>
              <a:stCxn id="324" idx="2"/>
              <a:endCxn id="327" idx="0"/>
            </p:cNvCxnSpPr>
            <p:nvPr/>
          </p:nvCxnSpPr>
          <p:spPr>
            <a:xfrm>
              <a:off x="5859675" y="2078875"/>
              <a:ext cx="0" cy="41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6" name="Google Shape;346;p35"/>
            <p:cNvCxnSpPr>
              <a:stCxn id="325" idx="2"/>
              <a:endCxn id="332" idx="0"/>
            </p:cNvCxnSpPr>
            <p:nvPr/>
          </p:nvCxnSpPr>
          <p:spPr>
            <a:xfrm>
              <a:off x="6779875" y="2078875"/>
              <a:ext cx="0" cy="41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7" name="Google Shape;347;p35"/>
            <p:cNvCxnSpPr>
              <a:stCxn id="323" idx="2"/>
              <a:endCxn id="337" idx="0"/>
            </p:cNvCxnSpPr>
            <p:nvPr/>
          </p:nvCxnSpPr>
          <p:spPr>
            <a:xfrm>
              <a:off x="7766825" y="1607550"/>
              <a:ext cx="0" cy="290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48" name="Google Shape;348;p35"/>
          <p:cNvSpPr/>
          <p:nvPr/>
        </p:nvSpPr>
        <p:spPr>
          <a:xfrm>
            <a:off x="1918150" y="3167550"/>
            <a:ext cx="3541800" cy="1519200"/>
          </a:xfrm>
          <a:prstGeom prst="cube">
            <a:avLst>
              <a:gd fmla="val 25000" name="adj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5"/>
          <p:cNvSpPr/>
          <p:nvPr/>
        </p:nvSpPr>
        <p:spPr>
          <a:xfrm>
            <a:off x="2281425" y="3431750"/>
            <a:ext cx="1213500" cy="1089900"/>
          </a:xfrm>
          <a:prstGeom prst="cube">
            <a:avLst>
              <a:gd fmla="val 25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Left Node</a:t>
            </a:r>
            <a:endParaRPr/>
          </a:p>
        </p:txBody>
      </p:sp>
      <p:sp>
        <p:nvSpPr>
          <p:cNvPr id="350" name="Google Shape;350;p35"/>
          <p:cNvSpPr/>
          <p:nvPr/>
        </p:nvSpPr>
        <p:spPr>
          <a:xfrm>
            <a:off x="3713500" y="3431750"/>
            <a:ext cx="1213500" cy="1089900"/>
          </a:xfrm>
          <a:prstGeom prst="cube">
            <a:avLst>
              <a:gd fmla="val 25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Right Node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HomebrewGPU Project</a:t>
            </a:r>
            <a:endParaRPr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HomebrewGPU project</a:t>
            </a:r>
            <a:endParaRPr/>
          </a:p>
        </p:txBody>
      </p:sp>
      <p:sp>
        <p:nvSpPr>
          <p:cNvPr id="361" name="Google Shape;361;p37"/>
          <p:cNvSpPr txBox="1"/>
          <p:nvPr>
            <p:ph idx="1" type="body"/>
          </p:nvPr>
        </p:nvSpPr>
        <p:spPr>
          <a:xfrm>
            <a:off x="1297500" y="14913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Open sourced project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https://github.com/fallingcat/HomebrewGPU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Implement a basic ray tracing GPU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Voxel based rendering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BVH acceleration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Shading/Reflection/Refraction/Shadow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6 months from zero to complete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2" name="Google Shape;36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2225" y="3125300"/>
            <a:ext cx="3189600" cy="186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2225" y="183672"/>
            <a:ext cx="3189599" cy="2895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56875" y="3125288"/>
            <a:ext cx="3257875" cy="183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HomebrewGPU project</a:t>
            </a:r>
            <a:endParaRPr/>
          </a:p>
        </p:txBody>
      </p:sp>
      <p:sp>
        <p:nvSpPr>
          <p:cNvPr id="370" name="Google Shape;370;p38"/>
          <p:cNvSpPr txBox="1"/>
          <p:nvPr>
            <p:ph idx="1" type="body"/>
          </p:nvPr>
        </p:nvSpPr>
        <p:spPr>
          <a:xfrm>
            <a:off x="1297500" y="14913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1" name="Google Shape;371;p38" title="2022-09-16 20-07-5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Architecture</a:t>
            </a:r>
            <a:endParaRPr/>
          </a:p>
        </p:txBody>
      </p:sp>
      <p:sp>
        <p:nvSpPr>
          <p:cNvPr id="377" name="Google Shape;377;p3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000" y="1483325"/>
            <a:ext cx="4503924" cy="32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6874" y="393750"/>
            <a:ext cx="2241950" cy="463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Architecture</a:t>
            </a:r>
            <a:endParaRPr/>
          </a:p>
        </p:txBody>
      </p:sp>
      <p:pic>
        <p:nvPicPr>
          <p:cNvPr id="385" name="Google Shape;38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5100" y="783225"/>
            <a:ext cx="3518900" cy="254142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0"/>
          <p:cNvSpPr txBox="1"/>
          <p:nvPr>
            <p:ph idx="1" type="body"/>
          </p:nvPr>
        </p:nvSpPr>
        <p:spPr>
          <a:xfrm>
            <a:off x="1297500" y="1491350"/>
            <a:ext cx="4517400" cy="35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2987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/>
              <a:t>Thread Generator</a:t>
            </a:r>
            <a:endParaRPr/>
          </a:p>
          <a:p>
            <a:pPr indent="-28797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TW"/>
              <a:t>Generate one thread per clock for each ray core </a:t>
            </a:r>
            <a:endParaRPr/>
          </a:p>
          <a:p>
            <a:pPr indent="-28797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TW"/>
              <a:t>Each thread presents one pixel</a:t>
            </a:r>
            <a:endParaRPr/>
          </a:p>
          <a:p>
            <a:pPr indent="-28797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TW"/>
              <a:t>The thread will go through ray core and output the final color</a:t>
            </a:r>
            <a:endParaRPr/>
          </a:p>
          <a:p>
            <a:pPr indent="-2987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/>
              <a:t>BVH Structure</a:t>
            </a:r>
            <a:endParaRPr/>
          </a:p>
          <a:p>
            <a:pPr indent="-28797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TW"/>
              <a:t>BVH structure stores the BVH tree structure data </a:t>
            </a:r>
            <a:endParaRPr/>
          </a:p>
          <a:p>
            <a:pPr indent="-28797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TW"/>
              <a:t>Accepts the node or leaf query from ray core</a:t>
            </a:r>
            <a:endParaRPr/>
          </a:p>
          <a:p>
            <a:pPr indent="-28797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TW"/>
              <a:t>Output the node or leaf data to ray core</a:t>
            </a:r>
            <a:endParaRPr/>
          </a:p>
          <a:p>
            <a:pPr indent="-2987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/>
              <a:t>Primitive Unit</a:t>
            </a:r>
            <a:endParaRPr/>
          </a:p>
          <a:p>
            <a:pPr indent="-28797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TW"/>
              <a:t>Primitive Unit stores the raw data of all primitives</a:t>
            </a:r>
            <a:endParaRPr/>
          </a:p>
          <a:p>
            <a:pPr indent="-28797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TW"/>
              <a:t>Accepts the query from ray core and output primitive data</a:t>
            </a:r>
            <a:endParaRPr/>
          </a:p>
          <a:p>
            <a:pPr indent="-2987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/>
              <a:t>Ray Core</a:t>
            </a:r>
            <a:endParaRPr/>
          </a:p>
          <a:p>
            <a:pPr indent="-28797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TW"/>
              <a:t>Ray core process one thread to output the final color</a:t>
            </a:r>
            <a:endParaRPr/>
          </a:p>
          <a:p>
            <a:pPr indent="-28797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TW"/>
              <a:t>Accepts the thread from thread generator or reflection/refraction ray</a:t>
            </a:r>
            <a:endParaRPr/>
          </a:p>
          <a:p>
            <a:pPr indent="-2987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/>
              <a:t>Frame Buffer Writer</a:t>
            </a:r>
            <a:endParaRPr/>
          </a:p>
          <a:p>
            <a:pPr indent="-28797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TW"/>
              <a:t>Cache the output of ray cores and write the pixel  to frame buffer</a:t>
            </a:r>
            <a:endParaRPr/>
          </a:p>
          <a:p>
            <a:pPr indent="-28797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TW"/>
              <a:t>Some threads with reflection/refraction take longer to get the final color</a:t>
            </a:r>
            <a:endParaRPr/>
          </a:p>
          <a:p>
            <a:pPr indent="-28797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TW"/>
              <a:t>Wait util all threads in one cache set are finished then write the data to the frame buffer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Architecture</a:t>
            </a:r>
            <a:endParaRPr/>
          </a:p>
        </p:txBody>
      </p:sp>
      <p:pic>
        <p:nvPicPr>
          <p:cNvPr id="392" name="Google Shape;39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3674" y="360525"/>
            <a:ext cx="2241950" cy="4634374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1"/>
          <p:cNvSpPr txBox="1"/>
          <p:nvPr>
            <p:ph idx="1" type="body"/>
          </p:nvPr>
        </p:nvSpPr>
        <p:spPr>
          <a:xfrm>
            <a:off x="1449900" y="1719950"/>
            <a:ext cx="5163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Surface stage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Process the ray from camera and find the closest hit of the ray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Pass the hit information to next stage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Shadow stage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Cast a ray from closest hit position to light source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It will pass the shadow information to next stage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Shade stage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Use the closest hit information to decide if it's the final color or reflection/refraction will occur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Cast a reflection/refraction ray and pass the data back to surface stage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Recursively feed back to surface stage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Self-Intro</a:t>
            </a:r>
            <a:endParaRPr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Design Verification</a:t>
            </a:r>
            <a:endParaRPr/>
          </a:p>
        </p:txBody>
      </p:sp>
      <p:pic>
        <p:nvPicPr>
          <p:cNvPr id="399" name="Google Shape;399;p42" title="2022-10-23 21-18-47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5350" y="1167500"/>
            <a:ext cx="6277066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Q &amp; A</a:t>
            </a:r>
            <a:endParaRPr/>
          </a:p>
        </p:txBody>
      </p:sp>
      <p:sp>
        <p:nvSpPr>
          <p:cNvPr id="405" name="Google Shape;405;p43"/>
          <p:cNvSpPr txBox="1"/>
          <p:nvPr>
            <p:ph idx="1" type="body"/>
          </p:nvPr>
        </p:nvSpPr>
        <p:spPr>
          <a:xfrm>
            <a:off x="1449900" y="1719950"/>
            <a:ext cx="5163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zh-TW" sz="2600"/>
              <a:t>Owen (</a:t>
            </a:r>
            <a:r>
              <a:rPr lang="zh-TW" sz="2600" u="sng">
                <a:solidFill>
                  <a:schemeClr val="hlink"/>
                </a:solidFill>
                <a:hlinkClick r:id="rId3"/>
              </a:rPr>
              <a:t>fallingcat@gmail.com</a:t>
            </a:r>
            <a:r>
              <a:rPr lang="zh-TW" sz="2600"/>
              <a:t>)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zh-TW" sz="24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https://github.com/fallingcat/HomebrewGPU</a:t>
            </a:r>
            <a:endParaRPr sz="2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4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Thanks!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Self-Intro</a:t>
            </a:r>
            <a:endParaRPr/>
          </a:p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Game developer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Game engine development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PC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Console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Mobile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GPU software engineer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Optimization from the </a:t>
            </a:r>
            <a:r>
              <a:rPr lang="zh-TW"/>
              <a:t>perspective of </a:t>
            </a:r>
            <a:r>
              <a:rPr lang="zh-TW"/>
              <a:t>hardware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AMD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Arm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https://tinyurl.com/owenwu</a:t>
            </a:r>
            <a:endParaRPr/>
          </a:p>
        </p:txBody>
      </p:sp>
      <p:pic>
        <p:nvPicPr>
          <p:cNvPr id="154" name="Google Shape;15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6875" y="1979125"/>
            <a:ext cx="1736050" cy="173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/>
              <a:t>Session Overview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Session Overview</a:t>
            </a:r>
            <a:endParaRPr/>
          </a:p>
        </p:txBody>
      </p:sp>
      <p:sp>
        <p:nvSpPr>
          <p:cNvPr id="165" name="Google Shape;165;p18"/>
          <p:cNvSpPr txBox="1"/>
          <p:nvPr>
            <p:ph idx="1" type="body"/>
          </p:nvPr>
        </p:nvSpPr>
        <p:spPr>
          <a:xfrm>
            <a:off x="1297500" y="1567550"/>
            <a:ext cx="42450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This session is for software engineer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This session is </a:t>
            </a:r>
            <a:r>
              <a:rPr b="1" lang="zh-TW">
                <a:solidFill>
                  <a:srgbClr val="FF0000"/>
                </a:solidFill>
              </a:rPr>
              <a:t>NOT</a:t>
            </a:r>
            <a:r>
              <a:rPr lang="zh-TW"/>
              <a:t> for hardware engineer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Basic intro for the beginner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Making a chip is very easy and cheap nowaday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6  months from zero to a workable GPU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Turn you algorithm into </a:t>
            </a:r>
            <a:r>
              <a:rPr lang="zh-TW"/>
              <a:t>hardware, think differently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Many open sourced projects on GitHub</a:t>
            </a:r>
            <a:endParaRPr/>
          </a:p>
        </p:txBody>
      </p:sp>
      <p:pic>
        <p:nvPicPr>
          <p:cNvPr id="166" name="Google Shape;16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2500" y="1690850"/>
            <a:ext cx="3271650" cy="18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/>
              <a:t>How to Start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How to Start</a:t>
            </a:r>
            <a:endParaRPr/>
          </a:p>
        </p:txBody>
      </p:sp>
      <p:sp>
        <p:nvSpPr>
          <p:cNvPr id="177" name="Google Shape;177;p20"/>
          <p:cNvSpPr txBox="1"/>
          <p:nvPr>
            <p:ph idx="1" type="body"/>
          </p:nvPr>
        </p:nvSpPr>
        <p:spPr>
          <a:xfrm>
            <a:off x="729450" y="2078875"/>
            <a:ext cx="7688700" cy="28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HDL (Haardware Description Language)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Language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EDA (Electronic Design Automation)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Compiler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FPGA (Field Programmable Gate Array)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Hardware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HDL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Hardware </a:t>
            </a:r>
            <a:r>
              <a:rPr b="1" lang="zh-TW"/>
              <a:t>Description</a:t>
            </a:r>
            <a:r>
              <a:rPr b="1" lang="zh-TW"/>
              <a:t> Language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